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</p:sldMasterIdLst>
  <p:sldIdLst>
    <p:sldId id="256" r:id="rId2"/>
    <p:sldId id="851" r:id="rId3"/>
    <p:sldId id="852" r:id="rId4"/>
    <p:sldId id="853" r:id="rId5"/>
    <p:sldId id="854" r:id="rId6"/>
    <p:sldId id="855" r:id="rId7"/>
    <p:sldId id="859" r:id="rId8"/>
    <p:sldId id="573" r:id="rId9"/>
    <p:sldId id="668" r:id="rId10"/>
    <p:sldId id="649" r:id="rId11"/>
    <p:sldId id="790" r:id="rId12"/>
    <p:sldId id="761" r:id="rId13"/>
    <p:sldId id="838" r:id="rId14"/>
    <p:sldId id="729" r:id="rId15"/>
    <p:sldId id="762" r:id="rId16"/>
    <p:sldId id="839" r:id="rId17"/>
    <p:sldId id="856" r:id="rId18"/>
    <p:sldId id="840" r:id="rId19"/>
    <p:sldId id="841" r:id="rId20"/>
    <p:sldId id="727" r:id="rId21"/>
    <p:sldId id="857" r:id="rId22"/>
    <p:sldId id="738" r:id="rId23"/>
    <p:sldId id="728" r:id="rId24"/>
    <p:sldId id="795" r:id="rId25"/>
    <p:sldId id="860" r:id="rId26"/>
    <p:sldId id="861" r:id="rId27"/>
    <p:sldId id="846" r:id="rId28"/>
    <p:sldId id="820" r:id="rId29"/>
    <p:sldId id="847" r:id="rId30"/>
    <p:sldId id="664" r:id="rId31"/>
    <p:sldId id="739" r:id="rId32"/>
    <p:sldId id="858" r:id="rId33"/>
    <p:sldId id="818" r:id="rId34"/>
    <p:sldId id="833" r:id="rId35"/>
    <p:sldId id="834" r:id="rId36"/>
    <p:sldId id="835" r:id="rId37"/>
    <p:sldId id="836" r:id="rId38"/>
    <p:sldId id="837" r:id="rId3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a jimenez rico" initials="ejr" lastIdx="0" clrIdx="0">
    <p:extLst>
      <p:ext uri="{19B8F6BF-5375-455C-9EA6-DF929625EA0E}">
        <p15:presenceInfo xmlns:p15="http://schemas.microsoft.com/office/powerpoint/2012/main" userId="f30c041272086a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7F03"/>
    <a:srgbClr val="FC942C"/>
    <a:srgbClr val="F46234"/>
    <a:srgbClr val="4CAF01"/>
    <a:srgbClr val="F395EF"/>
    <a:srgbClr val="0E4DFE"/>
    <a:srgbClr val="E5F177"/>
    <a:srgbClr val="628BFE"/>
    <a:srgbClr val="6165FF"/>
    <a:srgbClr val="8DE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53" d="100"/>
          <a:sy n="53" d="100"/>
        </p:scale>
        <p:origin x="8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i="0" u="none" strike="noStrike" kern="1200" dirty="0">
                <a:solidFill>
                  <a:srgbClr val="FB7F03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INGRESOS</a:t>
            </a:r>
            <a:r>
              <a:rPr lang="en-US" sz="3200" b="1" i="0" u="none" strike="noStrike" kern="1200" baseline="0" dirty="0">
                <a:solidFill>
                  <a:srgbClr val="FB7F03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lang="en-US" sz="3200" b="1" i="0" u="none" strike="noStrike" kern="1200" baseline="0" dirty="0" smtClean="0">
                <a:solidFill>
                  <a:srgbClr val="FB7F03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ABRIL</a:t>
            </a:r>
            <a:r>
              <a:rPr lang="es-ES" sz="3200" b="1" i="0" u="none" strike="noStrike" kern="1200" dirty="0" smtClean="0">
                <a:solidFill>
                  <a:srgbClr val="FB7F03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lang="es-ES" sz="3200" b="1" i="0" u="none" strike="noStrike" kern="1200" dirty="0">
                <a:solidFill>
                  <a:srgbClr val="FB7F03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2023</a:t>
            </a:r>
            <a:endParaRPr lang="en-US" sz="3200" b="1" i="0" u="none" strike="noStrike" kern="1200" dirty="0">
              <a:solidFill>
                <a:srgbClr val="FB7F03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26966346784776901"/>
          <c:y val="2.25584718576844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70"/>
      <c:rotY val="0"/>
      <c:depthPercent val="100"/>
      <c:rAngAx val="0"/>
      <c:perspective val="4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1489501312335939E-4"/>
          <c:y val="0.20329571303587049"/>
          <c:w val="0.48705405040257155"/>
          <c:h val="0.62815864683581224"/>
        </c:manualLayout>
      </c:layout>
      <c:pie3DChart>
        <c:varyColors val="1"/>
        <c:ser>
          <c:idx val="0"/>
          <c:order val="0"/>
          <c:tx>
            <c:strRef>
              <c:f>Hoja1!$B$2</c:f>
              <c:strCache>
                <c:ptCount val="1"/>
                <c:pt idx="0">
                  <c:v>CONCEPTO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E07E-4737-A637-DD2BC3CE0129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E07E-4737-A637-DD2BC3CE0129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E07E-4737-A637-DD2BC3CE0129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E07E-4737-A637-DD2BC3CE0129}"/>
              </c:ext>
            </c:extLst>
          </c:dPt>
          <c:dLbls>
            <c:dLbl>
              <c:idx val="0"/>
              <c:layout>
                <c:manualLayout>
                  <c:x val="-0.11043143044619423"/>
                  <c:y val="-0.258667104111986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78%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029804144789293E-2"/>
                      <c:h val="9.06945173519976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07E-4737-A637-DD2BC3CE012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07E-4737-A637-DD2BC3CE012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07E-4737-A637-DD2BC3CE012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07E-4737-A637-DD2BC3CE01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Hoja1!$A$3:$A$6</c:f>
              <c:strCache>
                <c:ptCount val="4"/>
                <c:pt idx="0">
                  <c:v>CUOTAS DE CONDOMINOS</c:v>
                </c:pt>
                <c:pt idx="1">
                  <c:v>SERVICIO AREAS PRIVADAS </c:v>
                </c:pt>
                <c:pt idx="2">
                  <c:v>CUOTAS ADICIONALES</c:v>
                </c:pt>
                <c:pt idx="3">
                  <c:v>MANTENIMIENTO ADICIONAL</c:v>
                </c:pt>
              </c:strCache>
            </c:strRef>
          </c:cat>
          <c:val>
            <c:numRef>
              <c:f>Hoja1!$B$3:$B$6</c:f>
              <c:numCache>
                <c:formatCode>General</c:formatCode>
                <c:ptCount val="4"/>
                <c:pt idx="0">
                  <c:v>78</c:v>
                </c:pt>
                <c:pt idx="1">
                  <c:v>10</c:v>
                </c:pt>
                <c:pt idx="2">
                  <c:v>7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07E-4737-A637-DD2BC3CE012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3041978346456694"/>
          <c:y val="0.19956838728492271"/>
          <c:w val="0.22103877133762895"/>
          <c:h val="0.369320064158646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chemeClr val="accent1">
        <a:lumMod val="20000"/>
        <a:lumOff val="80000"/>
      </a:scheme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solidFill>
                  <a:schemeClr val="tx1"/>
                </a:solidFill>
              </a:rPr>
              <a:t>Descuento</a:t>
            </a:r>
            <a:r>
              <a:rPr lang="en-US" dirty="0">
                <a:solidFill>
                  <a:schemeClr val="tx1"/>
                </a:solidFill>
              </a:rPr>
              <a:t> de los </a:t>
            </a:r>
            <a:r>
              <a:rPr lang="en-US" dirty="0" err="1">
                <a:solidFill>
                  <a:schemeClr val="tx1"/>
                </a:solidFill>
              </a:rPr>
              <a:t>Ingresos</a:t>
            </a:r>
            <a:endParaRPr lang="en-US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07047596459529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0.11545059081502849"/>
          <c:y val="0.14317370366372964"/>
          <c:w val="0.75798419679743811"/>
          <c:h val="0.68481017562545043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Descuento de Ingresos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02B-4799-8E69-997FDB73AC2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E43-4C09-9E39-8C678B072A9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C83-4556-9CEA-7A57286A68ED}"/>
              </c:ext>
            </c:extLst>
          </c:dPt>
          <c:dLbls>
            <c:dLbl>
              <c:idx val="0"/>
              <c:layout>
                <c:manualLayout>
                  <c:x val="-0.18543371726209104"/>
                  <c:y val="-0.2664523089708023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/>
                      <a:t>89%</a:t>
                    </a:r>
                    <a:endParaRPr lang="en-US" sz="18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373931673487996"/>
                      <c:h val="0.119522996801239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02B-4799-8E69-997FDB73AC23}"/>
                </c:ext>
              </c:extLst>
            </c:dLbl>
            <c:dLbl>
              <c:idx val="1"/>
              <c:layout>
                <c:manualLayout>
                  <c:x val="0.12782066423861374"/>
                  <c:y val="0.1532447990979739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/>
                      <a:t>11%</a:t>
                    </a:r>
                    <a:endParaRPr lang="en-US" sz="18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228002571291418"/>
                      <c:h val="0.135564835691386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E43-4C09-9E39-8C678B072A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Ingresos</c:v>
                </c:pt>
                <c:pt idx="1">
                  <c:v>Descuento por pronto pago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89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2B-4799-8E69-997FDB73AC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858872596361091E-2"/>
          <c:y val="0.86578092896505399"/>
          <c:w val="0.84316719564263254"/>
          <c:h val="9.40517123115722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216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3200" dirty="0">
                <a:solidFill>
                  <a:srgbClr val="FB7F03"/>
                </a:solidFill>
                <a:latin typeface="Arial Black" panose="020B0A04020102020204" pitchFamily="34" charset="0"/>
              </a:rPr>
              <a:t>GASTOS </a:t>
            </a:r>
            <a:r>
              <a:rPr lang="es-ES" sz="3200" dirty="0" smtClean="0">
                <a:solidFill>
                  <a:srgbClr val="FB7F03"/>
                </a:solidFill>
                <a:latin typeface="Arial Black" panose="020B0A04020102020204" pitchFamily="34" charset="0"/>
              </a:rPr>
              <a:t>ABRIL </a:t>
            </a:r>
            <a:r>
              <a:rPr lang="es-ES" sz="3200" dirty="0">
                <a:solidFill>
                  <a:srgbClr val="FB7F03"/>
                </a:solidFill>
                <a:latin typeface="Arial Black" panose="020B0A04020102020204" pitchFamily="34" charset="0"/>
              </a:rPr>
              <a:t>2023</a:t>
            </a:r>
          </a:p>
        </c:rich>
      </c:tx>
      <c:layout>
        <c:manualLayout>
          <c:xMode val="edge"/>
          <c:yMode val="edge"/>
          <c:x val="0.27272399934383207"/>
          <c:y val="2.49375911344415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216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65"/>
      <c:rotY val="0"/>
      <c:rAngAx val="0"/>
      <c:perspective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7277602799650044"/>
          <c:w val="0.69131754059834594"/>
          <c:h val="0.77857589263969718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GASTOS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0A22-4A4B-9F63-95395CE85B9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0A22-4A4B-9F63-95395CE85B9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0-0A22-4A4B-9F63-95395CE85B9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0A22-4A4B-9F63-95395CE85B9E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0A22-4A4B-9F63-95395CE85B9E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0A22-4A4B-9F63-95395CE85B9E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0A22-4A4B-9F63-95395CE85B9E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0A22-4A4B-9F63-95395CE85B9E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2-0A22-4A4B-9F63-95395CE85B9E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E-7556-4077-AF40-8793E78F35AA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22-4A4B-9F63-95395CE85B9E}"/>
                </c:ext>
              </c:extLst>
            </c:dLbl>
            <c:dLbl>
              <c:idx val="1"/>
              <c:layout>
                <c:manualLayout>
                  <c:x val="-0.14200836614173229"/>
                  <c:y val="-0.155396762904637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17%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A22-4A4B-9F63-95395CE85B9E}"/>
                </c:ext>
              </c:extLst>
            </c:dLbl>
            <c:dLbl>
              <c:idx val="2"/>
              <c:layout>
                <c:manualLayout>
                  <c:x val="4.3030921916010462E-2"/>
                  <c:y val="-0.59740449110527849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5</a:t>
                    </a:r>
                    <a:r>
                      <a:rPr lang="en-US" sz="2400" dirty="0" smtClean="0"/>
                      <a:t>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0A22-4A4B-9F63-95395CE85B9E}"/>
                </c:ext>
              </c:extLst>
            </c:dLbl>
            <c:dLbl>
              <c:idx val="3"/>
              <c:layout>
                <c:manualLayout>
                  <c:x val="0.2342516404199475"/>
                  <c:y val="-0.28619947506561677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/>
                      <a:t>1</a:t>
                    </a:r>
                    <a:r>
                      <a:rPr lang="en-US" sz="2000" dirty="0" smtClean="0"/>
                      <a:t>%</a:t>
                    </a:r>
                    <a:endParaRPr lang="en-US" sz="20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A22-4A4B-9F63-95395CE85B9E}"/>
                </c:ext>
              </c:extLst>
            </c:dLbl>
            <c:dLbl>
              <c:idx val="4"/>
              <c:layout>
                <c:manualLayout>
                  <c:x val="0.10048507217847766"/>
                  <c:y val="0.4507407407407407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13%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A22-4A4B-9F63-95395CE85B9E}"/>
                </c:ext>
              </c:extLst>
            </c:dLbl>
            <c:dLbl>
              <c:idx val="5"/>
              <c:layout>
                <c:manualLayout>
                  <c:x val="0.16376369750656167"/>
                  <c:y val="0.17569378827646545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10%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0A22-4A4B-9F63-95395CE85B9E}"/>
                </c:ext>
              </c:extLst>
            </c:dLbl>
            <c:dLbl>
              <c:idx val="6"/>
              <c:layout>
                <c:manualLayout>
                  <c:x val="-1.8474573490813648E-2"/>
                  <c:y val="2.148541848935547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567108612380606E-2"/>
                      <c:h val="4.81371160732085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0A22-4A4B-9F63-95395CE85B9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A22-4A4B-9F63-95395CE85B9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A22-4A4B-9F63-95395CE85B9E}"/>
                </c:ext>
              </c:extLst>
            </c:dLbl>
            <c:dLbl>
              <c:idx val="9"/>
              <c:layout>
                <c:manualLayout>
                  <c:x val="-0.13573753280839895"/>
                  <c:y val="0.36663808690580346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8%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749999999999998E-2"/>
                      <c:h val="6.90648877223680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7556-4077-AF40-8793E78F35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s-ES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Hoja1!$A$2:$A$10</c:f>
              <c:strCache>
                <c:ptCount val="8"/>
                <c:pt idx="0">
                  <c:v>ADMINISTRACION</c:v>
                </c:pt>
                <c:pt idx="1">
                  <c:v>JARDINERIA</c:v>
                </c:pt>
                <c:pt idx="2">
                  <c:v>VIGILANCIA</c:v>
                </c:pt>
                <c:pt idx="3">
                  <c:v>MANTENIMIENTO ALBERCAS</c:v>
                </c:pt>
                <c:pt idx="4">
                  <c:v>GASTOS GENERALES</c:v>
                </c:pt>
                <c:pt idx="5">
                  <c:v>GASTOS AREA COMUN</c:v>
                </c:pt>
                <c:pt idx="6">
                  <c:v>SEGURO AREAS COMUNES</c:v>
                </c:pt>
                <c:pt idx="7">
                  <c:v>SEGURO DE CASAS</c:v>
                </c:pt>
              </c:strCache>
            </c:strRef>
          </c:cat>
          <c:val>
            <c:numRef>
              <c:f>Hoja1!$B$2:$B$11</c:f>
              <c:numCache>
                <c:formatCode>General</c:formatCode>
                <c:ptCount val="10"/>
                <c:pt idx="0">
                  <c:v>10</c:v>
                </c:pt>
                <c:pt idx="1">
                  <c:v>17</c:v>
                </c:pt>
                <c:pt idx="2">
                  <c:v>13</c:v>
                </c:pt>
                <c:pt idx="3">
                  <c:v>8</c:v>
                </c:pt>
                <c:pt idx="4">
                  <c:v>5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A22-4A4B-9F63-95395CE85B9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9"/>
        <c:delete val="1"/>
      </c:legendEntry>
      <c:layout>
        <c:manualLayout>
          <c:xMode val="edge"/>
          <c:yMode val="edge"/>
          <c:x val="0.63894324146981629"/>
          <c:y val="0.12468985126859143"/>
          <c:w val="0.36105673465632543"/>
          <c:h val="0.750593605674457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chemeClr val="accent1">
        <a:lumMod val="20000"/>
        <a:lumOff val="80000"/>
      </a:scheme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spc="2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130" b="1" dirty="0">
                <a:solidFill>
                  <a:schemeClr val="bg2">
                    <a:lumMod val="25000"/>
                  </a:schemeClr>
                </a:solidFill>
              </a:rPr>
              <a:t>TOTAL DEL ACTIVO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spc="2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5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373450129873275"/>
          <c:y val="9.8274660004031178E-2"/>
          <c:w val="0.63445661800378506"/>
          <c:h val="0.8114887338306479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 C T I V O</c:v>
                </c:pt>
              </c:strCache>
            </c:strRef>
          </c:tx>
          <c:explosion val="4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EA2-4DDD-A83A-742FCA7CDAE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EA2-4DDD-A83A-742FCA7CDAEA}"/>
              </c:ext>
            </c:extLst>
          </c:dPt>
          <c:dLbls>
            <c:dLbl>
              <c:idx val="0"/>
              <c:layout>
                <c:manualLayout>
                  <c:x val="-0.17881468040759646"/>
                  <c:y val="-0.1648585708344800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 smtClean="0"/>
                      <a:t>44%</a:t>
                    </a:r>
                    <a:endParaRPr lang="en-US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87030213254581"/>
                      <c:h val="0.118728230274427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EA2-4DDD-A83A-742FCA7CDAEA}"/>
                </c:ext>
              </c:extLst>
            </c:dLbl>
            <c:dLbl>
              <c:idx val="1"/>
              <c:layout>
                <c:manualLayout>
                  <c:x val="0.14784685352078422"/>
                  <c:y val="5.09563220061921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/>
                      <a:t>56%</a:t>
                    </a:r>
                    <a:endParaRPr lang="en-US" sz="18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15741056394938"/>
                      <c:h val="0.115730799568181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EA2-4DDD-A83A-742FCA7CDA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ACTIVO CIRCULANTE</c:v>
                </c:pt>
                <c:pt idx="1">
                  <c:v>ACTIVO NO CIRCULANTE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44</c:v>
                </c:pt>
                <c:pt idx="1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A2-4DDD-A83A-742FCA7CDAE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465776649428363"/>
          <c:y val="0.866722429891984"/>
          <c:w val="0.71869673335398387"/>
          <c:h val="0.115292985870536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rgbClr val="FFC000">
        <a:alpha val="52000"/>
      </a:srgbClr>
    </a:solidFill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2">
                    <a:lumMod val="25000"/>
                  </a:schemeClr>
                </a:solidFill>
              </a:rPr>
              <a:t>TOTAL DEL PASIVO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200"/>
      <c:depthPercent val="100"/>
      <c:rAngAx val="0"/>
    </c:view3D>
    <c:floor>
      <c:thickness val="0"/>
      <c:spPr>
        <a:noFill/>
        <a:ln w="6350" cap="flat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 DEL PASIVO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459-4290-8661-DCEAD98AC0D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B10-4F84-A9B5-FAD0B7EA3388}"/>
              </c:ext>
            </c:extLst>
          </c:dPt>
          <c:dLbls>
            <c:dLbl>
              <c:idx val="0"/>
              <c:layout>
                <c:manualLayout>
                  <c:x val="0.18832820699355077"/>
                  <c:y val="-0.2057912013371845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 smtClean="0"/>
                      <a:t>15%</a:t>
                    </a:r>
                    <a:endParaRPr lang="en-US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492622501503799"/>
                      <c:h val="9.77462153307015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459-4290-8661-DCEAD98AC0D8}"/>
                </c:ext>
              </c:extLst>
            </c:dLbl>
            <c:dLbl>
              <c:idx val="1"/>
              <c:layout>
                <c:manualLayout>
                  <c:x val="-0.26722423489407743"/>
                  <c:y val="8.814334421691767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 smtClean="0"/>
                      <a:t>85%</a:t>
                    </a:r>
                    <a:endParaRPr lang="en-US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3424043140590841"/>
                      <c:h val="7.318238870209360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B10-4F84-A9B5-FAD0B7EA33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2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SUMA DEL PASIVO</c:v>
                </c:pt>
                <c:pt idx="1">
                  <c:v>SUMA DEL CAPITAL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15</c:v>
                </c:pt>
                <c:pt idx="1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10-4F84-A9B5-FAD0B7EA338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1734568727479236E-2"/>
          <c:y val="0.88470701412946351"/>
          <c:w val="0.9371535255059279"/>
          <c:h val="9.73084016330568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rgbClr val="FFC000">
        <a:alpha val="50000"/>
      </a:srgb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0.43262</cdr:x>
      <cdr:y>0.10975</cdr:y>
    </cdr:from>
    <cdr:to>
      <cdr:x>0.67313</cdr:x>
      <cdr:y>0.17825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5274473" y="752689"/>
          <a:ext cx="2932297" cy="4697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S" sz="2400" b="1" dirty="0">
              <a:solidFill>
                <a:schemeClr val="tx1"/>
              </a:solidFill>
            </a:rPr>
            <a:t>Rubro del Ingreso</a:t>
          </a:r>
        </a:p>
      </cdr:txBody>
    </cdr:sp>
  </cdr:relSizeAnchor>
  <cdr:relSizeAnchor xmlns:cdr="http://schemas.openxmlformats.org/drawingml/2006/chartDrawing">
    <cdr:from>
      <cdr:x>0.30824</cdr:x>
      <cdr:y>0.2165</cdr:y>
    </cdr:from>
    <cdr:to>
      <cdr:x>0.36336</cdr:x>
      <cdr:y>0.2795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3534008" y="1484757"/>
          <a:ext cx="631960" cy="4320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/>
        </a:p>
      </cdr:txBody>
    </cdr:sp>
  </cdr:relSizeAnchor>
  <cdr:relSizeAnchor xmlns:cdr="http://schemas.openxmlformats.org/drawingml/2006/chartDrawing">
    <cdr:from>
      <cdr:x>0.27042</cdr:x>
      <cdr:y>0.32571</cdr:y>
    </cdr:from>
    <cdr:to>
      <cdr:x>0.3155</cdr:x>
      <cdr:y>0.36629</cdr:y>
    </cdr:to>
    <cdr:sp macro="" textlink="">
      <cdr:nvSpPr>
        <cdr:cNvPr id="4" name="CuadroTexto 3">
          <a:extLst xmlns:a="http://schemas.openxmlformats.org/drawingml/2006/main">
            <a:ext uri="{FF2B5EF4-FFF2-40B4-BE49-F238E27FC236}">
              <a16:creationId xmlns:a16="http://schemas.microsoft.com/office/drawing/2014/main" id="{3AC4CEAD-3D54-4EA9-A2C7-1CDA50112257}"/>
            </a:ext>
          </a:extLst>
        </cdr:cNvPr>
        <cdr:cNvSpPr txBox="1"/>
      </cdr:nvSpPr>
      <cdr:spPr>
        <a:xfrm xmlns:a="http://schemas.openxmlformats.org/drawingml/2006/main">
          <a:off x="3100377" y="2233746"/>
          <a:ext cx="516849" cy="2782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800" dirty="0"/>
        </a:p>
      </cdr:txBody>
    </cdr:sp>
  </cdr:relSizeAnchor>
  <cdr:relSizeAnchor xmlns:cdr="http://schemas.openxmlformats.org/drawingml/2006/chartDrawing">
    <cdr:from>
      <cdr:x>0.20974</cdr:x>
      <cdr:y>0.2294</cdr:y>
    </cdr:from>
    <cdr:to>
      <cdr:x>0.25324</cdr:x>
      <cdr:y>0.29657</cdr:y>
    </cdr:to>
    <cdr:sp macro="" textlink="">
      <cdr:nvSpPr>
        <cdr:cNvPr id="6" name="Rectángulo 5"/>
        <cdr:cNvSpPr/>
      </cdr:nvSpPr>
      <cdr:spPr>
        <a:xfrm xmlns:a="http://schemas.openxmlformats.org/drawingml/2006/main">
          <a:off x="2557150" y="1573202"/>
          <a:ext cx="530352" cy="46065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MX" sz="1800" dirty="0"/>
            <a:t>4</a:t>
          </a:r>
          <a:r>
            <a:rPr lang="es-MX" sz="1800" dirty="0" smtClean="0"/>
            <a:t>%</a:t>
          </a:r>
          <a:endParaRPr lang="es-MX" sz="1800" dirty="0"/>
        </a:p>
      </cdr:txBody>
    </cdr:sp>
  </cdr:relSizeAnchor>
  <cdr:relSizeAnchor xmlns:cdr="http://schemas.openxmlformats.org/drawingml/2006/chartDrawing">
    <cdr:from>
      <cdr:x>0.0985</cdr:x>
      <cdr:y>0.33692</cdr:y>
    </cdr:from>
    <cdr:to>
      <cdr:x>0.14609</cdr:x>
      <cdr:y>0.4195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1200912" y="2310597"/>
          <a:ext cx="580217" cy="5663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800" dirty="0" smtClean="0"/>
            <a:t>10%</a:t>
          </a:r>
          <a:endParaRPr lang="es-MX" sz="1800" dirty="0"/>
        </a:p>
      </cdr:txBody>
    </cdr:sp>
  </cdr:relSizeAnchor>
  <cdr:relSizeAnchor xmlns:cdr="http://schemas.openxmlformats.org/drawingml/2006/chartDrawing">
    <cdr:from>
      <cdr:x>0.16288</cdr:x>
      <cdr:y>0.24664</cdr:y>
    </cdr:from>
    <cdr:to>
      <cdr:x>0.21047</cdr:x>
      <cdr:y>0.31115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1985833" y="1691434"/>
          <a:ext cx="580217" cy="4424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800" dirty="0"/>
            <a:t>7</a:t>
          </a:r>
          <a:r>
            <a:rPr lang="es-MX" sz="1800" dirty="0" smtClean="0"/>
            <a:t>%</a:t>
          </a:r>
          <a:endParaRPr lang="es-MX" sz="18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0.56963</cdr:x>
      <cdr:y>0.26457</cdr:y>
    </cdr:from>
    <cdr:to>
      <cdr:x>0.65409</cdr:x>
      <cdr:y>0.31008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6166678" y="1673498"/>
          <a:ext cx="914400" cy="2878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0.29071</cdr:x>
      <cdr:y>0.14284</cdr:y>
    </cdr:from>
    <cdr:to>
      <cdr:x>0.33871</cdr:x>
      <cdr:y>0.2124</cdr:y>
    </cdr:to>
    <cdr:sp macro="" textlink="">
      <cdr:nvSpPr>
        <cdr:cNvPr id="3" name="Rectángulo 2"/>
        <cdr:cNvSpPr/>
      </cdr:nvSpPr>
      <cdr:spPr>
        <a:xfrm xmlns:a="http://schemas.openxmlformats.org/drawingml/2006/main">
          <a:off x="3544336" y="979597"/>
          <a:ext cx="585216" cy="4770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MX" sz="1800" dirty="0"/>
            <a:t>1</a:t>
          </a:r>
          <a:r>
            <a:rPr lang="es-MX" sz="1800" dirty="0" smtClean="0"/>
            <a:t>%</a:t>
          </a:r>
          <a:endParaRPr lang="es-MX" sz="18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6EA0-D1F3-45E2-BECC-805DA031861C}" type="datetimeFigureOut">
              <a:rPr lang="es-MX" smtClean="0"/>
              <a:t>07/07/2023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0E31-86D8-475C-BC75-1CF32306A4B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9002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7/7/2023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228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7/7/2023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021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7/7/2023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020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7/7/2023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76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7/7/2023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6499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7/7/2023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5759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7/7/2023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803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7/7/2023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156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7/7/2023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1842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7/7/2023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817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AF01">
            <a:alpha val="5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7/7/2023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367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7">
            <a:extLst>
              <a:ext uri="{FF2B5EF4-FFF2-40B4-BE49-F238E27FC236}">
                <a16:creationId xmlns:a16="http://schemas.microsoft.com/office/drawing/2014/main" id="{89F98628-23B7-4854-8925-F02B6D5DBA2C}"/>
              </a:ext>
            </a:extLst>
          </p:cNvPr>
          <p:cNvSpPr txBox="1"/>
          <p:nvPr/>
        </p:nvSpPr>
        <p:spPr>
          <a:xfrm>
            <a:off x="288977" y="2228671"/>
            <a:ext cx="495721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800" dirty="0">
                <a:solidFill>
                  <a:srgbClr val="FB7F03"/>
                </a:solidFill>
                <a:latin typeface="Arial Black" panose="020B0A04020102020204" pitchFamily="34" charset="0"/>
              </a:rPr>
              <a:t>INICIO DE </a:t>
            </a:r>
          </a:p>
          <a:p>
            <a:pPr algn="ctr"/>
            <a:r>
              <a:rPr lang="es-MX" sz="4800" dirty="0">
                <a:solidFill>
                  <a:srgbClr val="FB7F03"/>
                </a:solidFill>
                <a:latin typeface="Arial Black" panose="020B0A04020102020204" pitchFamily="34" charset="0"/>
              </a:rPr>
              <a:t>ACTIVIDADES</a:t>
            </a:r>
          </a:p>
          <a:p>
            <a:endParaRPr lang="es-MX" sz="5400" dirty="0">
              <a:latin typeface="Arial Black" panose="020B0A04020102020204" pitchFamily="34" charset="0"/>
            </a:endParaRP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08E56182-82F8-406A-A6D9-16AE04C6BB3C}"/>
              </a:ext>
            </a:extLst>
          </p:cNvPr>
          <p:cNvSpPr txBox="1"/>
          <p:nvPr/>
        </p:nvSpPr>
        <p:spPr>
          <a:xfrm>
            <a:off x="2623095" y="4589502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400" dirty="0">
                <a:solidFill>
                  <a:srgbClr val="FB7F03"/>
                </a:solidFill>
                <a:latin typeface="Arial Black" panose="020B0A04020102020204" pitchFamily="34" charset="0"/>
              </a:rPr>
              <a:t>ABRIL 2023</a:t>
            </a:r>
          </a:p>
        </p:txBody>
      </p:sp>
    </p:spTree>
    <p:extLst>
      <p:ext uri="{BB962C8B-B14F-4D97-AF65-F5344CB8AC3E}">
        <p14:creationId xmlns:p14="http://schemas.microsoft.com/office/powerpoint/2010/main" val="960154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3AF90FC-70C5-5127-D5BB-6989F9490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36208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662649C-452C-E17B-5DE2-83D8EE1AF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08" y="0"/>
            <a:ext cx="5955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87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hatsApp Video 2023-04-08 at 2.03.28 PM">
            <a:hlinkClick r:id="" action="ppaction://media"/>
            <a:extLst>
              <a:ext uri="{FF2B5EF4-FFF2-40B4-BE49-F238E27FC236}">
                <a16:creationId xmlns:a16="http://schemas.microsoft.com/office/drawing/2014/main" id="{625592F3-7A54-0130-DC0D-20357AC1DF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9047" y="1225296"/>
            <a:ext cx="3352800" cy="452018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6640E65-26C2-0A22-9B6B-F4BB672A34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848" y="0"/>
            <a:ext cx="5407152" cy="6858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CD6FC0E-0B9D-C5E8-BC8E-3D055FF1F219}"/>
              </a:ext>
            </a:extLst>
          </p:cNvPr>
          <p:cNvSpPr txBox="1"/>
          <p:nvPr/>
        </p:nvSpPr>
        <p:spPr>
          <a:xfrm>
            <a:off x="1128332" y="329184"/>
            <a:ext cx="4700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C942C"/>
                </a:solidFill>
              </a:rPr>
              <a:t>PARA VER EL VIDEO TOCAR LA FOTOGRAFIA</a:t>
            </a:r>
          </a:p>
        </p:txBody>
      </p:sp>
    </p:spTree>
    <p:extLst>
      <p:ext uri="{BB962C8B-B14F-4D97-AF65-F5344CB8AC3E}">
        <p14:creationId xmlns:p14="http://schemas.microsoft.com/office/powerpoint/2010/main" val="185839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2358E85-7395-092A-982D-0C55D0829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05856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D1557C2-FABC-EEDA-B530-0A794998A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856" y="0"/>
            <a:ext cx="6486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38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5AD4BDD-D6A6-ED44-CD38-3A35BAF67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"/>
            <a:ext cx="6096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15E706F-2A18-B064-DD08-5EDB8F017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9144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50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881632" y="2008791"/>
            <a:ext cx="8974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FB7F0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CAMBIO DE PIEZAS</a:t>
            </a:r>
          </a:p>
          <a:p>
            <a:pPr algn="ctr"/>
            <a:r>
              <a:rPr lang="es-MX" sz="4800" dirty="0">
                <a:ln w="0"/>
                <a:solidFill>
                  <a:srgbClr val="FB7F0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EN EL RIEGO X ASPERSION</a:t>
            </a:r>
          </a:p>
        </p:txBody>
      </p:sp>
    </p:spTree>
    <p:extLst>
      <p:ext uri="{BB962C8B-B14F-4D97-AF65-F5344CB8AC3E}">
        <p14:creationId xmlns:p14="http://schemas.microsoft.com/office/powerpoint/2010/main" val="1599905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F2E3101-8600-05F9-84F5-93E29DCF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6552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8A912D3-1D74-CEF6-56F1-32636745F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65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16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32DB3D4-E604-D1A7-E1C0-42A71DB6F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45936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2E81D73-DF6C-FB68-1632-BBD8BC06F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36" y="0"/>
            <a:ext cx="5846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81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826768" y="2063655"/>
            <a:ext cx="8974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FB7F0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TOMA DE MUESTRAS</a:t>
            </a:r>
          </a:p>
          <a:p>
            <a:pPr algn="ctr"/>
            <a:r>
              <a:rPr lang="es-MX" sz="4800" dirty="0">
                <a:ln w="0"/>
                <a:solidFill>
                  <a:srgbClr val="FB7F0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DEL AGUA DE ALBERCAS</a:t>
            </a:r>
          </a:p>
          <a:p>
            <a:pPr algn="ctr"/>
            <a:r>
              <a:rPr lang="es-MX" sz="4800" dirty="0">
                <a:ln w="0"/>
                <a:solidFill>
                  <a:srgbClr val="FB7F0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PARA SU ANALISIS</a:t>
            </a:r>
          </a:p>
        </p:txBody>
      </p:sp>
    </p:spTree>
    <p:extLst>
      <p:ext uri="{BB962C8B-B14F-4D97-AF65-F5344CB8AC3E}">
        <p14:creationId xmlns:p14="http://schemas.microsoft.com/office/powerpoint/2010/main" val="3595655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4358CB2-0D12-D492-CBDB-457CCD0EC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291073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67D2234-A50F-7113-3E79-6659CC4B0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73" y="0"/>
            <a:ext cx="5900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05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3C89BA6-EA14-AEFD-B4D5-B3E286C87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70448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7B9E0E8-79A8-F6FF-D578-CAE9812A1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448" y="0"/>
            <a:ext cx="63215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13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91067" y="2007827"/>
            <a:ext cx="11700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FB7F0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ARREGLO DE FUGAS Y DESAGÜES</a:t>
            </a:r>
          </a:p>
          <a:p>
            <a:pPr algn="ctr"/>
            <a:r>
              <a:rPr lang="es-MX" sz="4800" dirty="0">
                <a:ln w="0"/>
                <a:solidFill>
                  <a:srgbClr val="FB7F0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EN EL CONDOMINIO</a:t>
            </a:r>
          </a:p>
        </p:txBody>
      </p:sp>
    </p:spTree>
    <p:extLst>
      <p:ext uri="{BB962C8B-B14F-4D97-AF65-F5344CB8AC3E}">
        <p14:creationId xmlns:p14="http://schemas.microsoft.com/office/powerpoint/2010/main" val="1629323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04464E5-BAA7-773B-F6B9-8316CA70F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0936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97C607E-1FB5-C8A2-F6B4-73A20998E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0" y="0"/>
            <a:ext cx="5882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32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808480" y="2118519"/>
            <a:ext cx="8974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FB7F0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CAPACITACION AL PERSONAL DE ALBERCAS</a:t>
            </a:r>
          </a:p>
        </p:txBody>
      </p:sp>
    </p:spTree>
    <p:extLst>
      <p:ext uri="{BB962C8B-B14F-4D97-AF65-F5344CB8AC3E}">
        <p14:creationId xmlns:p14="http://schemas.microsoft.com/office/powerpoint/2010/main" val="938643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5488791-876A-F038-A6C9-6F4BC5388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5DCAB92-4B5C-45B3-F7F3-63F399DED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47E8A28-01E0-1399-0BB6-FE8F2761B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67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05AC06E-DC40-88DB-4D13-98CAD6001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355CB08-2F81-A55A-B323-BF79CB423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1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91B4E46-2D5F-30FB-CDF0-8CD2623F6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34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1FA5178-7628-B67B-B6FB-8C30EF7AA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128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DCF1EB8-91C5-5233-C7E3-293B19D43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128" y="0"/>
            <a:ext cx="6595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84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5D7921C-4F18-3432-1200-5B4C8E1AC65F}"/>
              </a:ext>
            </a:extLst>
          </p:cNvPr>
          <p:cNvSpPr txBox="1"/>
          <p:nvPr/>
        </p:nvSpPr>
        <p:spPr>
          <a:xfrm>
            <a:off x="1555496" y="1487424"/>
            <a:ext cx="878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4800" dirty="0">
                <a:ln w="0"/>
                <a:solidFill>
                  <a:srgbClr val="FB7F0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CONVIVIENDO CON LA FAUNA DEL LUGAR</a:t>
            </a:r>
          </a:p>
        </p:txBody>
      </p:sp>
    </p:spTree>
    <p:extLst>
      <p:ext uri="{BB962C8B-B14F-4D97-AF65-F5344CB8AC3E}">
        <p14:creationId xmlns:p14="http://schemas.microsoft.com/office/powerpoint/2010/main" val="24769416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BC1AA48-E245-71D2-1D96-56424F649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5CB2094-4ED5-9FB2-2D78-9F5D0BDB9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35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2E2A4B0-83AB-C61F-0A52-CF7325F21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17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44CD67D-C47D-B83D-5175-8E9E3E8DC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5152D27-BB30-4C19-85A8-B226D76A0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822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14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701800" y="1267968"/>
            <a:ext cx="878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4800" dirty="0">
                <a:ln w="0"/>
                <a:solidFill>
                  <a:srgbClr val="FB7F0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DE MANTENIMIENTO PLANTA TRATADORA</a:t>
            </a:r>
          </a:p>
        </p:txBody>
      </p:sp>
    </p:spTree>
    <p:extLst>
      <p:ext uri="{BB962C8B-B14F-4D97-AF65-F5344CB8AC3E}">
        <p14:creationId xmlns:p14="http://schemas.microsoft.com/office/powerpoint/2010/main" val="19382831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88B6F2C-9871-F4B0-4335-DD64C4920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70448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6137C7E-EC04-9930-4B9F-8101C5E4B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448" y="0"/>
            <a:ext cx="6321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577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E3391EA-E2BD-EFDE-4E38-58845BA04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73952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199305E-11B1-3AE1-662D-79E2EC2F4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52" y="0"/>
            <a:ext cx="5718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408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3-04-11 at 11.53.58 AM">
            <a:hlinkClick r:id="" action="ppaction://media"/>
            <a:extLst>
              <a:ext uri="{FF2B5EF4-FFF2-40B4-BE49-F238E27FC236}">
                <a16:creationId xmlns:a16="http://schemas.microsoft.com/office/drawing/2014/main" id="{D67374D6-8465-53B2-8E97-C288C9237C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3294" y="987552"/>
            <a:ext cx="3352800" cy="488289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9D0FAA0-068F-AAA0-F43A-93A9C9188C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A4AEAA3-F705-7612-A813-71B8432FD3F6}"/>
              </a:ext>
            </a:extLst>
          </p:cNvPr>
          <p:cNvSpPr txBox="1"/>
          <p:nvPr/>
        </p:nvSpPr>
        <p:spPr>
          <a:xfrm>
            <a:off x="1036892" y="274320"/>
            <a:ext cx="4700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B7F03"/>
                </a:solidFill>
              </a:rPr>
              <a:t>PARA VER EL VIDEO TOCAR LA FOTOGRAFIA</a:t>
            </a:r>
          </a:p>
        </p:txBody>
      </p:sp>
    </p:spTree>
    <p:extLst>
      <p:ext uri="{BB962C8B-B14F-4D97-AF65-F5344CB8AC3E}">
        <p14:creationId xmlns:p14="http://schemas.microsoft.com/office/powerpoint/2010/main" val="178034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DECA50-D650-4750-B0FB-6436E0BF6063}"/>
              </a:ext>
            </a:extLst>
          </p:cNvPr>
          <p:cNvSpPr txBox="1"/>
          <p:nvPr/>
        </p:nvSpPr>
        <p:spPr>
          <a:xfrm>
            <a:off x="4417438" y="61466"/>
            <a:ext cx="33571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FB7F03"/>
                </a:solidFill>
                <a:latin typeface="Arial Black" panose="020B0A04020102020204" pitchFamily="34" charset="0"/>
              </a:rPr>
              <a:t>INGRESOS   </a:t>
            </a:r>
          </a:p>
          <a:p>
            <a:pPr algn="ctr"/>
            <a:r>
              <a:rPr lang="es-ES" sz="3600" b="1" dirty="0" smtClean="0">
                <a:solidFill>
                  <a:srgbClr val="FB7F03"/>
                </a:solidFill>
                <a:latin typeface="Arial Black" panose="020B0A04020102020204" pitchFamily="34" charset="0"/>
              </a:rPr>
              <a:t>ABRIL </a:t>
            </a:r>
            <a:r>
              <a:rPr lang="es-ES" sz="3600" b="1" dirty="0">
                <a:solidFill>
                  <a:srgbClr val="FB7F03"/>
                </a:solidFill>
                <a:latin typeface="Arial Black" panose="020B0A04020102020204" pitchFamily="34" charset="0"/>
              </a:rPr>
              <a:t>2023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B4C1B2F-64C0-4E12-A83C-C54C839950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012415"/>
              </p:ext>
            </p:extLst>
          </p:nvPr>
        </p:nvGraphicFramePr>
        <p:xfrm>
          <a:off x="728134" y="1413206"/>
          <a:ext cx="10677056" cy="4843399"/>
        </p:xfrm>
        <a:graphic>
          <a:graphicData uri="http://schemas.openxmlformats.org/drawingml/2006/table">
            <a:tbl>
              <a:tblPr firstRow="1" firstCol="1" bandRow="1"/>
              <a:tblGrid>
                <a:gridCol w="8860004">
                  <a:extLst>
                    <a:ext uri="{9D8B030D-6E8A-4147-A177-3AD203B41FA5}">
                      <a16:colId xmlns:a16="http://schemas.microsoft.com/office/drawing/2014/main" val="707960510"/>
                    </a:ext>
                  </a:extLst>
                </a:gridCol>
                <a:gridCol w="1817052">
                  <a:extLst>
                    <a:ext uri="{9D8B030D-6E8A-4147-A177-3AD203B41FA5}">
                      <a16:colId xmlns:a16="http://schemas.microsoft.com/office/drawing/2014/main" val="816238015"/>
                    </a:ext>
                  </a:extLst>
                </a:gridCol>
              </a:tblGrid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FB7F0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DE CONDÓMINOS</a:t>
                      </a:r>
                      <a:endParaRPr lang="es-MX" sz="2700" b="1" dirty="0">
                        <a:solidFill>
                          <a:srgbClr val="FB7F0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rgbClr val="FB7F0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es-MX" sz="2700" b="1" kern="1200" dirty="0">
                        <a:solidFill>
                          <a:srgbClr val="FB7F03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5591014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FB7F0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</a:t>
                      </a:r>
                      <a:endParaRPr lang="es-MX" sz="2700" b="1" dirty="0">
                        <a:solidFill>
                          <a:srgbClr val="FB7F0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FB7F0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880015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 2012</a:t>
                      </a:r>
                      <a:endParaRPr lang="es-MX" sz="27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4602404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 SISMO 19-09-17</a:t>
                      </a:r>
                      <a:endParaRPr lang="es-MX" sz="2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04887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FB7F0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SERVICIO AREAS PRIVADAS</a:t>
                      </a:r>
                      <a:endParaRPr lang="es-MX" sz="2700" b="1" dirty="0">
                        <a:solidFill>
                          <a:srgbClr val="FB7F0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rgbClr val="FB7F0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MX" sz="2700" b="1" kern="1200" dirty="0">
                        <a:solidFill>
                          <a:srgbClr val="FB7F03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5252886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FB7F0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ADICIONALES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FB7F0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8634627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ADICIONALES DIVERSAS</a:t>
                      </a:r>
                      <a:endParaRPr lang="es-MX" sz="27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176233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SEGURO AREAS COMUNES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17539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FB7F03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MANTENIMIENTO </a:t>
                      </a:r>
                      <a:r>
                        <a:rPr lang="es-MX" sz="2700" b="1" kern="1200" dirty="0" smtClean="0">
                          <a:solidFill>
                            <a:srgbClr val="FB7F03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ADICIONAL</a:t>
                      </a:r>
                      <a:endParaRPr lang="es-MX" sz="2700" b="1" kern="1200" dirty="0">
                        <a:solidFill>
                          <a:srgbClr val="FB7F0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FB7F0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8705991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FB7F03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PRODUCTOS FINANCIEROS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FB7F0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391342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DESCUENTOS POR PRONTO PAGO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s-MX" sz="2700" b="1" kern="1200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MX" sz="2700" b="1" kern="120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087359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0351CFCD-64AC-44AD-B174-145419877EDC}"/>
              </a:ext>
            </a:extLst>
          </p:cNvPr>
          <p:cNvSpPr txBox="1"/>
          <p:nvPr/>
        </p:nvSpPr>
        <p:spPr>
          <a:xfrm>
            <a:off x="786811" y="6460177"/>
            <a:ext cx="11172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/>
              <a:t>*EN LOS RUBROS COLOR NEGRO EXISTE APORTACION PERO NO SE ANEXO PARA LA REPRESENTACION GRAFICA, PARA ACLARACIONES VEASE EL REPORTE DEL BALANCE DE ACTIVIDADES.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6168769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7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93239BFB-0DE0-4EFF-9B02-0206DFCE5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429517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303CD1-D8E1-481E-9953-45A83E8D5C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8726095"/>
              </p:ext>
            </p:extLst>
          </p:nvPr>
        </p:nvGraphicFramePr>
        <p:xfrm>
          <a:off x="7621534" y="1393371"/>
          <a:ext cx="4570466" cy="5058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514683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6F65A364-8D0A-4791-8BE7-FC88BF1839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39891"/>
              </p:ext>
            </p:extLst>
          </p:nvPr>
        </p:nvGraphicFramePr>
        <p:xfrm>
          <a:off x="524933" y="1200329"/>
          <a:ext cx="11059499" cy="4979014"/>
        </p:xfrm>
        <a:graphic>
          <a:graphicData uri="http://schemas.openxmlformats.org/drawingml/2006/table">
            <a:tbl>
              <a:tblPr firstRow="1" firstCol="1" bandRow="1"/>
              <a:tblGrid>
                <a:gridCol w="8511930">
                  <a:extLst>
                    <a:ext uri="{9D8B030D-6E8A-4147-A177-3AD203B41FA5}">
                      <a16:colId xmlns:a16="http://schemas.microsoft.com/office/drawing/2014/main" val="1505191764"/>
                    </a:ext>
                  </a:extLst>
                </a:gridCol>
                <a:gridCol w="2547569">
                  <a:extLst>
                    <a:ext uri="{9D8B030D-6E8A-4147-A177-3AD203B41FA5}">
                      <a16:colId xmlns:a16="http://schemas.microsoft.com/office/drawing/2014/main" val="2123519589"/>
                    </a:ext>
                  </a:extLst>
                </a:gridCol>
              </a:tblGrid>
              <a:tr h="4301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ADMINISTRACIÓN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MX" sz="2000" b="1" kern="1200" dirty="0">
                        <a:solidFill>
                          <a:srgbClr val="C0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541210"/>
                  </a:ext>
                </a:extLst>
              </a:tr>
              <a:tr h="373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JARDINERÍA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s-MX" sz="2000" b="1" kern="1200" dirty="0">
                        <a:solidFill>
                          <a:srgbClr val="C0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219995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VIGILANCIA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MX" sz="2000" b="1" kern="1200" dirty="0">
                        <a:solidFill>
                          <a:srgbClr val="C0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373079"/>
                  </a:ext>
                </a:extLst>
              </a:tr>
              <a:tr h="4424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MANTENIMIENTO DE ALBERCAS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MX" sz="2000" b="1" kern="1200" dirty="0">
                        <a:solidFill>
                          <a:srgbClr val="C0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2096291"/>
                  </a:ext>
                </a:extLst>
              </a:tr>
              <a:tr h="428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GENERALES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0587440"/>
                  </a:ext>
                </a:extLst>
              </a:tr>
              <a:tr h="4286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AREA COMUN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530157"/>
                  </a:ext>
                </a:extLst>
              </a:tr>
              <a:tr h="400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SEGURO DE AREAS COMUNES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5900752"/>
                  </a:ext>
                </a:extLst>
              </a:tr>
              <a:tr h="400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SEGURO DE CASAS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723577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OTROS GASTOS EXTRAORDINARIOS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2000" b="1" kern="1200" dirty="0">
                        <a:solidFill>
                          <a:srgbClr val="C0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626147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2000" b="1" kern="1200" dirty="0">
                        <a:solidFill>
                          <a:srgbClr val="FB7F03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2000" b="1" kern="1200" dirty="0">
                        <a:solidFill>
                          <a:srgbClr val="C0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6798209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SISMO 19-09-2017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49564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</a:t>
                      </a:r>
                      <a:r>
                        <a:rPr lang="es-MX" sz="2000" b="1" kern="1200" baseline="0" dirty="0">
                          <a:solidFill>
                            <a:srgbClr val="FB7F0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COVID-19</a:t>
                      </a:r>
                      <a:endParaRPr lang="es-MX" sz="2000" b="1" kern="1200" dirty="0">
                        <a:solidFill>
                          <a:srgbClr val="FB7F03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499428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41FF39F-B5B6-420E-BC35-EA181382223A}"/>
              </a:ext>
            </a:extLst>
          </p:cNvPr>
          <p:cNvSpPr txBox="1"/>
          <p:nvPr/>
        </p:nvSpPr>
        <p:spPr>
          <a:xfrm>
            <a:off x="3354135" y="329184"/>
            <a:ext cx="5401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FB7F03"/>
                </a:solidFill>
                <a:latin typeface="Arial Black" panose="020B0A04020102020204" pitchFamily="34" charset="0"/>
              </a:rPr>
              <a:t>GASTOS ABRIL 2023</a:t>
            </a:r>
            <a:endParaRPr lang="es-ES" sz="3600" b="1" dirty="0">
              <a:solidFill>
                <a:srgbClr val="FB7F03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5476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F72F3AF-B916-4026-9480-C6014F9F03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254549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01749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99BB9020-EB0C-460D-9CAC-922520F820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3828075"/>
              </p:ext>
            </p:extLst>
          </p:nvPr>
        </p:nvGraphicFramePr>
        <p:xfrm>
          <a:off x="206886" y="1595676"/>
          <a:ext cx="6356581" cy="4236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2130297-736C-413D-871C-A05CBBCE5622}"/>
              </a:ext>
            </a:extLst>
          </p:cNvPr>
          <p:cNvSpPr txBox="1"/>
          <p:nvPr/>
        </p:nvSpPr>
        <p:spPr>
          <a:xfrm>
            <a:off x="3131300" y="141268"/>
            <a:ext cx="638187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400" dirty="0">
                <a:solidFill>
                  <a:srgbClr val="FB7F03"/>
                </a:solidFill>
                <a:latin typeface="Arial Black" panose="020B0A04020102020204" pitchFamily="34" charset="0"/>
              </a:rPr>
              <a:t>BALANCE GENERAL</a:t>
            </a:r>
          </a:p>
          <a:p>
            <a:pPr algn="ctr"/>
            <a:r>
              <a:rPr lang="es-ES" sz="1600" b="1" dirty="0" smtClean="0">
                <a:solidFill>
                  <a:srgbClr val="FB7F03"/>
                </a:solidFill>
              </a:rPr>
              <a:t>ABRIL </a:t>
            </a:r>
            <a:r>
              <a:rPr lang="es-ES" sz="1600" b="1" dirty="0">
                <a:solidFill>
                  <a:srgbClr val="FB7F03"/>
                </a:solidFill>
              </a:rPr>
              <a:t>DEL 2023</a:t>
            </a:r>
          </a:p>
          <a:p>
            <a:pPr algn="ctr"/>
            <a:r>
              <a:rPr lang="es-ES" sz="1600" b="1" dirty="0">
                <a:solidFill>
                  <a:srgbClr val="FB7F03"/>
                </a:solidFill>
              </a:rPr>
              <a:t>EN PORCENTAJES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ACBFC36C-B4A8-4723-B4CE-9BADCA17E3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0871666"/>
              </p:ext>
            </p:extLst>
          </p:nvPr>
        </p:nvGraphicFramePr>
        <p:xfrm>
          <a:off x="7357805" y="1610202"/>
          <a:ext cx="4310743" cy="4236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56230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D4294C8-4A98-B796-A07C-AE77EE460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606105E-66EF-8485-F18A-EA9F06170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0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Video 2023-04-17 at 4.37.25 PM">
            <a:hlinkClick r:id="" action="ppaction://media"/>
            <a:extLst>
              <a:ext uri="{FF2B5EF4-FFF2-40B4-BE49-F238E27FC236}">
                <a16:creationId xmlns:a16="http://schemas.microsoft.com/office/drawing/2014/main" id="{9F34B3F0-CE18-C548-EFF4-2812ADC9DF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6637" y="859536"/>
            <a:ext cx="3352800" cy="505396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FE23865-1057-50F1-239D-F30E26964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1" y="0"/>
            <a:ext cx="5608320" cy="6858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2E9D89E-B925-7BA5-43C2-460B266F9A41}"/>
              </a:ext>
            </a:extLst>
          </p:cNvPr>
          <p:cNvSpPr txBox="1"/>
          <p:nvPr/>
        </p:nvSpPr>
        <p:spPr>
          <a:xfrm>
            <a:off x="1036543" y="219456"/>
            <a:ext cx="4700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C942C"/>
                </a:solidFill>
              </a:rPr>
              <a:t>PARA VER EL VIDEO TOCAR LA FOTOGRAFIA</a:t>
            </a:r>
          </a:p>
        </p:txBody>
      </p:sp>
    </p:spTree>
    <p:extLst>
      <p:ext uri="{BB962C8B-B14F-4D97-AF65-F5344CB8AC3E}">
        <p14:creationId xmlns:p14="http://schemas.microsoft.com/office/powerpoint/2010/main" val="34543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0F23B34-DD8D-6B54-756D-C21557F2C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60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E477D6E-0468-4BB8-7F66-2537557DE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26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45533" y="2044403"/>
            <a:ext cx="11700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FB7F0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VARIOS</a:t>
            </a:r>
          </a:p>
          <a:p>
            <a:pPr algn="ctr"/>
            <a:r>
              <a:rPr lang="es-MX" sz="4800" dirty="0">
                <a:ln w="0"/>
                <a:solidFill>
                  <a:srgbClr val="FB7F0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EN EL CONDOMINIO</a:t>
            </a:r>
          </a:p>
        </p:txBody>
      </p:sp>
    </p:spTree>
    <p:extLst>
      <p:ext uri="{BB962C8B-B14F-4D97-AF65-F5344CB8AC3E}">
        <p14:creationId xmlns:p14="http://schemas.microsoft.com/office/powerpoint/2010/main" val="3181673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7A72367-0510-45D5-FEF5-2D527111FE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788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47419</TotalTime>
  <Words>260</Words>
  <Application>Microsoft Office PowerPoint</Application>
  <PresentationFormat>Panorámica</PresentationFormat>
  <Paragraphs>95</Paragraphs>
  <Slides>38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4" baseType="lpstr">
      <vt:lpstr>Arial</vt:lpstr>
      <vt:lpstr>Arial Black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Acer</dc:creator>
  <cp:lastModifiedBy>erika jimenez rico</cp:lastModifiedBy>
  <cp:revision>408</cp:revision>
  <dcterms:created xsi:type="dcterms:W3CDTF">2019-04-30T23:24:35Z</dcterms:created>
  <dcterms:modified xsi:type="dcterms:W3CDTF">2023-07-08T01:10:07Z</dcterms:modified>
</cp:coreProperties>
</file>